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2" r:id="rId3"/>
    <p:sldId id="263" r:id="rId4"/>
    <p:sldId id="265" r:id="rId5"/>
    <p:sldId id="266"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EE30E-9D3D-45FE-950D-637D85A5E972}"/>
              </a:ext>
            </a:extLst>
          </p:cNvPr>
          <p:cNvSpPr>
            <a:spLocks noGrp="1"/>
          </p:cNvSpPr>
          <p:nvPr>
            <p:ph type="title"/>
          </p:nvPr>
        </p:nvSpPr>
        <p:spPr>
          <a:xfrm>
            <a:off x="6096000" y="2766218"/>
            <a:ext cx="5033682" cy="1325563"/>
          </a:xfrm>
        </p:spPr>
        <p:txBody>
          <a:bodyPr>
            <a:normAutofit/>
          </a:bodyPr>
          <a:lstStyle/>
          <a:p>
            <a:r>
              <a:rPr lang="mn-MN" sz="2400" b="1" dirty="0">
                <a:solidFill>
                  <a:schemeClr val="bg1"/>
                </a:solidFill>
                <a:latin typeface="Exo 2" pitchFamily="2" charset="0"/>
                <a:ea typeface="Exo 2" pitchFamily="2" charset="0"/>
              </a:rPr>
              <a:t>ЗАЛУУЧУУДАД ЭЭЛТЭЙ ШИЛДЭГ АЖИЛ ОЛГОГЧ </a:t>
            </a:r>
            <a:r>
              <a:rPr lang="en-US" sz="2400" dirty="0">
                <a:solidFill>
                  <a:schemeClr val="bg1"/>
                </a:solidFill>
                <a:latin typeface="Exo 2" pitchFamily="2" charset="0"/>
                <a:ea typeface="Exo 2" pitchFamily="2" charset="0"/>
              </a:rPr>
              <a:t>(BEST FOR YOUTH)</a:t>
            </a:r>
          </a:p>
        </p:txBody>
      </p:sp>
      <p:sp>
        <p:nvSpPr>
          <p:cNvPr id="4" name="Title 1">
            <a:extLst>
              <a:ext uri="{FF2B5EF4-FFF2-40B4-BE49-F238E27FC236}">
                <a16:creationId xmlns:a16="http://schemas.microsoft.com/office/drawing/2014/main" id="{D3CD6293-66A2-4E83-B372-E561CE568BBC}"/>
              </a:ext>
            </a:extLst>
          </p:cNvPr>
          <p:cNvSpPr txBox="1">
            <a:spLocks/>
          </p:cNvSpPr>
          <p:nvPr/>
        </p:nvSpPr>
        <p:spPr>
          <a:xfrm>
            <a:off x="851647" y="363677"/>
            <a:ext cx="1766047" cy="6314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3924594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13226-F1F2-49E7-B321-64A62317D9E7}"/>
              </a:ext>
            </a:extLst>
          </p:cNvPr>
          <p:cNvSpPr>
            <a:spLocks noGrp="1"/>
          </p:cNvSpPr>
          <p:nvPr>
            <p:ph type="title"/>
          </p:nvPr>
        </p:nvSpPr>
        <p:spPr>
          <a:xfrm>
            <a:off x="838200" y="365125"/>
            <a:ext cx="10515600" cy="789305"/>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7D741D73-64E0-472F-BA7D-1D61B96C0061}"/>
              </a:ext>
            </a:extLst>
          </p:cNvPr>
          <p:cNvSpPr>
            <a:spLocks noGrp="1"/>
          </p:cNvSpPr>
          <p:nvPr>
            <p:ph idx="1"/>
          </p:nvPr>
        </p:nvSpPr>
        <p:spPr>
          <a:xfrm>
            <a:off x="838200" y="1386355"/>
            <a:ext cx="10515600" cy="4351338"/>
          </a:xfrm>
        </p:spPr>
        <p:txBody>
          <a:bodyPr>
            <a:normAutofit/>
          </a:bodyPr>
          <a:lstStyle/>
          <a:p>
            <a:pPr marL="0" indent="0" algn="just">
              <a:buNone/>
            </a:pPr>
            <a:r>
              <a:rPr lang="mn-MN" sz="1400" dirty="0">
                <a:solidFill>
                  <a:schemeClr val="bg1"/>
                </a:solidFill>
                <a:latin typeface="Exo 2" pitchFamily="2" charset="0"/>
                <a:ea typeface="Exo 2" pitchFamily="2" charset="0"/>
              </a:rPr>
              <a:t>Зорилго: </a:t>
            </a:r>
            <a:r>
              <a:rPr lang="mn-MN" sz="1400" b="0" u="none" strike="noStrike" dirty="0">
                <a:solidFill>
                  <a:schemeClr val="bg1"/>
                </a:solidFill>
                <a:effectLst/>
                <a:latin typeface="Exo 2" pitchFamily="2" charset="0"/>
                <a:ea typeface="Exo 2" pitchFamily="2" charset="0"/>
              </a:rPr>
              <a:t>Залуучуудын хөдөлмөр эрхлэлтийг дэмжих, тэдний онцлог хэрэгцээ, мэргэшлийн өсөлт, уян хатан ажлын нөхцөлийг хангах бодлого, хөтөлбөр, арга хэмжээг хэрэгжүүлэх замаар залуучуудад ээлтэй, ялгаварлан гадуурхалгүй ажлын орчныг бүрдүүлсэн шилдэг ажил олгогчийг тодруулах зорилготой</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F3E36459-8A19-431D-81A8-E722B93E6215}"/>
              </a:ext>
            </a:extLst>
          </p:cNvPr>
          <p:cNvGraphicFramePr>
            <a:graphicFrameLocks/>
          </p:cNvGraphicFramePr>
          <p:nvPr>
            <p:extLst>
              <p:ext uri="{D42A27DB-BD31-4B8C-83A1-F6EECF244321}">
                <p14:modId xmlns:p14="http://schemas.microsoft.com/office/powerpoint/2010/main" val="2976313166"/>
              </p:ext>
            </p:extLst>
          </p:nvPr>
        </p:nvGraphicFramePr>
        <p:xfrm>
          <a:off x="838199" y="2304788"/>
          <a:ext cx="10515599" cy="3576320"/>
        </p:xfrm>
        <a:graphic>
          <a:graphicData uri="http://schemas.openxmlformats.org/drawingml/2006/table">
            <a:tbl>
              <a:tblPr firstRow="1" bandRow="1">
                <a:tableStyleId>{5C22544A-7EE6-4342-B048-85BDC9FD1C3A}</a:tableStyleId>
              </a:tblPr>
              <a:tblGrid>
                <a:gridCol w="610072">
                  <a:extLst>
                    <a:ext uri="{9D8B030D-6E8A-4147-A177-3AD203B41FA5}">
                      <a16:colId xmlns:a16="http://schemas.microsoft.com/office/drawing/2014/main" val="4090348142"/>
                    </a:ext>
                  </a:extLst>
                </a:gridCol>
                <a:gridCol w="3353070">
                  <a:extLst>
                    <a:ext uri="{9D8B030D-6E8A-4147-A177-3AD203B41FA5}">
                      <a16:colId xmlns:a16="http://schemas.microsoft.com/office/drawing/2014/main" val="3605885998"/>
                    </a:ext>
                  </a:extLst>
                </a:gridCol>
                <a:gridCol w="796354">
                  <a:extLst>
                    <a:ext uri="{9D8B030D-6E8A-4147-A177-3AD203B41FA5}">
                      <a16:colId xmlns:a16="http://schemas.microsoft.com/office/drawing/2014/main" val="650905385"/>
                    </a:ext>
                  </a:extLst>
                </a:gridCol>
                <a:gridCol w="5756103">
                  <a:extLst>
                    <a:ext uri="{9D8B030D-6E8A-4147-A177-3AD203B41FA5}">
                      <a16:colId xmlns:a16="http://schemas.microsoft.com/office/drawing/2014/main" val="687259724"/>
                    </a:ext>
                  </a:extLst>
                </a:gridCol>
              </a:tblGrid>
              <a:tr h="370840">
                <a:tc>
                  <a:txBody>
                    <a:bodyPr/>
                    <a:lstStyle/>
                    <a:p>
                      <a:pPr algn="ctr"/>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Шалгуур</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b="1" i="0" u="none" strike="noStrike" kern="1200" dirty="0">
                          <a:solidFill>
                            <a:schemeClr val="lt1"/>
                          </a:solidFill>
                          <a:effectLst/>
                          <a:latin typeface="Exo 2" pitchFamily="2" charset="0"/>
                          <a:ea typeface="Exo 2" pitchFamily="2" charset="0"/>
                          <a:cs typeface="+mn-cs"/>
                        </a:rPr>
                        <a:t>Тайлбар /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3748456711"/>
                  </a:ext>
                </a:extLst>
              </a:tr>
              <a:tr h="370840">
                <a:tc>
                  <a:txBody>
                    <a:bodyPr/>
                    <a:lstStyle/>
                    <a:p>
                      <a:pPr algn="ctr"/>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Удирдлагын түвшин болон нийт ажилтны 30-аас доош насныхны оролцоо </a:t>
                      </a:r>
                      <a:r>
                        <a:rPr lang="en-US" sz="1200" dirty="0">
                          <a:solidFill>
                            <a:schemeClr val="bg1"/>
                          </a:solidFill>
                          <a:latin typeface="Exo 2" pitchFamily="2" charset="0"/>
                          <a:ea typeface="Exo 2" pitchFamily="2" charset="0"/>
                        </a:rPr>
                        <a:t>(%)</a:t>
                      </a: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15%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Байгууллагын удирдлагын баг, хэлтсийн менежерүүд дотор 30-аас доош насны ажилтнуудын хувь, нийт ажилтны 30-аас доош насны ажилтнуудын хувь</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805283541"/>
                  </a:ext>
                </a:extLst>
              </a:tr>
              <a:tr h="370840">
                <a:tc>
                  <a:txBody>
                    <a:bodyPr/>
                    <a:lstStyle/>
                    <a:p>
                      <a:pPr algn="ctr"/>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Залуучуудад чиглэсэн бодлого, хөтөлбөр, уян хатан нөхцөл</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Залуусын сургалт, хөгжлийн дэмжлэг, уян хатан ажлын цаг, карьерийн хөтөлбөр, </a:t>
                      </a:r>
                      <a:r>
                        <a:rPr lang="en-US" sz="1200" b="0" i="0" u="none" strike="noStrike" kern="1200" dirty="0">
                          <a:solidFill>
                            <a:schemeClr val="bg1"/>
                          </a:solidFill>
                          <a:effectLst/>
                          <a:latin typeface="Exo 2" pitchFamily="2" charset="0"/>
                          <a:ea typeface="Exo 2" pitchFamily="2" charset="0"/>
                          <a:cs typeface="+mn-cs"/>
                        </a:rPr>
                        <a:t>internship-to-hire </a:t>
                      </a:r>
                      <a:r>
                        <a:rPr lang="mn-MN" sz="1200" b="0" i="0" u="none" strike="noStrike" kern="1200" dirty="0">
                          <a:solidFill>
                            <a:schemeClr val="bg1"/>
                          </a:solidFill>
                          <a:effectLst/>
                          <a:latin typeface="Exo 2" pitchFamily="2" charset="0"/>
                          <a:ea typeface="Exo 2" pitchFamily="2" charset="0"/>
                          <a:cs typeface="+mn-cs"/>
                        </a:rPr>
                        <a:t>хөтөлбөрийн бодит хэрэгжилт.</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56108774"/>
                  </a:ext>
                </a:extLst>
              </a:tr>
              <a:tr h="370840">
                <a:tc>
                  <a:txBody>
                    <a:bodyPr/>
                    <a:lstStyle/>
                    <a:p>
                      <a:pPr algn="ctr"/>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Залуучуудын оролцоо ба дотоод манлайллын боломж</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20%</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Залуусын санаачилгад оролцох, шийдвэр гаргах түвшинд дуу хоолойгоо хүргэх боломж (жишээ: </a:t>
                      </a:r>
                      <a:r>
                        <a:rPr lang="en-US" sz="1200" b="0" i="0" u="none" strike="noStrike" kern="1200" dirty="0">
                          <a:solidFill>
                            <a:schemeClr val="bg1"/>
                          </a:solidFill>
                          <a:effectLst/>
                          <a:latin typeface="Exo 2" pitchFamily="2" charset="0"/>
                          <a:ea typeface="Exo 2" pitchFamily="2" charset="0"/>
                          <a:cs typeface="+mn-cs"/>
                        </a:rPr>
                        <a:t>youth committee, idea challenge).</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058564648"/>
                  </a:ext>
                </a:extLst>
              </a:tr>
              <a:tr h="370840">
                <a:tc>
                  <a:txBody>
                    <a:bodyPr/>
                    <a:lstStyle/>
                    <a:p>
                      <a:pPr algn="ctr"/>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mn-MN" sz="1200" b="0" i="0" u="none" strike="noStrike" kern="1200" dirty="0">
                          <a:solidFill>
                            <a:schemeClr val="bg1"/>
                          </a:solidFill>
                          <a:effectLst/>
                          <a:latin typeface="Exo 2" pitchFamily="2" charset="0"/>
                          <a:ea typeface="Exo 2" pitchFamily="2" charset="0"/>
                          <a:cs typeface="+mn-cs"/>
                        </a:rPr>
                        <a:t>Сүүлийн 1 жилд залуучуудын оролцоог дэмжсэн бодит санаачилга ба үр дүн</a:t>
                      </a:r>
                      <a:endParaRPr lang="en-US" sz="1200" dirty="0">
                        <a:solidFill>
                          <a:schemeClr val="bg1"/>
                        </a:solidFill>
                        <a:latin typeface="Exo 2" pitchFamily="2" charset="0"/>
                        <a:ea typeface="Exo 2" pitchFamily="2" charset="0"/>
                      </a:endParaRPr>
                    </a:p>
                    <a:p>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bg1"/>
                          </a:solidFill>
                          <a:effectLst/>
                          <a:latin typeface="Exo 2" pitchFamily="2" charset="0"/>
                          <a:ea typeface="Exo 2" pitchFamily="2" charset="0"/>
                          <a:cs typeface="+mn-cs"/>
                        </a:rPr>
                        <a:t>Internship, Graduate program,  Mentor </a:t>
                      </a:r>
                      <a:r>
                        <a:rPr lang="mn-MN" sz="1200" b="0" i="0" u="none" strike="noStrike" kern="1200" dirty="0">
                          <a:solidFill>
                            <a:schemeClr val="bg1"/>
                          </a:solidFill>
                          <a:effectLst/>
                          <a:latin typeface="Exo 2" pitchFamily="2" charset="0"/>
                          <a:ea typeface="Exo 2" pitchFamily="2" charset="0"/>
                          <a:cs typeface="+mn-cs"/>
                        </a:rPr>
                        <a:t>хөтөлбөр зэрэг бодит төслүүд, хамрагдсан ажилтны хувь, амжилтын жишээг дурьдах. </a:t>
                      </a:r>
                      <a:endParaRPr lang="en-US" sz="1200" dirty="0">
                        <a:solidFill>
                          <a:schemeClr val="bg1"/>
                        </a:solidFill>
                        <a:latin typeface="Exo 2" pitchFamily="2" charset="0"/>
                        <a:ea typeface="Exo 2" pitchFamily="2" charset="0"/>
                      </a:endParaRPr>
                    </a:p>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745032568"/>
                  </a:ext>
                </a:extLst>
              </a:tr>
              <a:tr h="370840">
                <a:tc>
                  <a:txBody>
                    <a:bodyPr/>
                    <a:lstStyle/>
                    <a:p>
                      <a:pPr algn="ctr"/>
                      <a:r>
                        <a:rPr lang="mn-MN" sz="1200" dirty="0">
                          <a:solidFill>
                            <a:schemeClr val="bg1"/>
                          </a:solidFill>
                          <a:latin typeface="Exo 2" pitchFamily="2" charset="0"/>
                          <a:ea typeface="Exo 2" pitchFamily="2" charset="0"/>
                        </a:rPr>
                        <a:t>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Ажилтнуудын </a:t>
                      </a:r>
                      <a:r>
                        <a:rPr lang="en-US" sz="1200" b="0" i="0" u="none" strike="noStrike" kern="1200" dirty="0">
                          <a:solidFill>
                            <a:schemeClr val="bg1"/>
                          </a:solidFill>
                          <a:effectLst/>
                          <a:latin typeface="Exo 2" pitchFamily="2" charset="0"/>
                          <a:ea typeface="Exo 2" pitchFamily="2" charset="0"/>
                          <a:cs typeface="+mn-cs"/>
                        </a:rPr>
                        <a:t>perception: “</a:t>
                      </a:r>
                      <a:r>
                        <a:rPr lang="mn-MN" sz="1200" b="0" i="0" u="none" strike="noStrike" kern="1200" dirty="0">
                          <a:solidFill>
                            <a:schemeClr val="bg1"/>
                          </a:solidFill>
                          <a:effectLst/>
                          <a:latin typeface="Exo 2" pitchFamily="2" charset="0"/>
                          <a:ea typeface="Exo 2" pitchFamily="2" charset="0"/>
                          <a:cs typeface="+mn-cs"/>
                        </a:rPr>
                        <a:t>манай байгууллага залуучуудыг дэмждэг” гэж үзэж буй хувь</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15%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Дотоод судалгааны “</a:t>
                      </a:r>
                      <a:r>
                        <a:rPr lang="en-US" sz="1200" b="0" i="0" u="none" strike="noStrike" kern="1200" dirty="0">
                          <a:solidFill>
                            <a:schemeClr val="bg1"/>
                          </a:solidFill>
                          <a:effectLst/>
                          <a:latin typeface="Exo 2" pitchFamily="2" charset="0"/>
                          <a:ea typeface="Exo 2" pitchFamily="2" charset="0"/>
                          <a:cs typeface="+mn-cs"/>
                        </a:rPr>
                        <a:t>Youth inclusion” </a:t>
                      </a:r>
                      <a:r>
                        <a:rPr lang="mn-MN" sz="1200" b="0" i="0" u="none" strike="noStrike" kern="1200" dirty="0">
                          <a:solidFill>
                            <a:schemeClr val="bg1"/>
                          </a:solidFill>
                          <a:effectLst/>
                          <a:latin typeface="Exo 2" pitchFamily="2" charset="0"/>
                          <a:ea typeface="Exo 2" pitchFamily="2" charset="0"/>
                          <a:cs typeface="+mn-cs"/>
                        </a:rPr>
                        <a:t>асуулт, залуу ажилтнуудын сэтгэл ханамжийн оноо.</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20943574"/>
                  </a:ext>
                </a:extLst>
              </a:tr>
              <a:tr h="370840">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r>
                        <a:rPr lang="mn-MN" sz="1600" dirty="0"/>
                        <a:t>Нийт</a:t>
                      </a:r>
                      <a:endParaRPr lang="en-US" sz="1600" dirty="0"/>
                    </a:p>
                  </a:txBody>
                  <a:tcPr/>
                </a:tc>
                <a:tc>
                  <a:txBody>
                    <a:bodyPr/>
                    <a:lstStyle/>
                    <a:p>
                      <a:r>
                        <a:rPr lang="mn-MN" sz="1200" b="1" dirty="0">
                          <a:solidFill>
                            <a:schemeClr val="bg1"/>
                          </a:solidFill>
                          <a:latin typeface="Exo 2" pitchFamily="2" charset="0"/>
                          <a:ea typeface="Exo 2" pitchFamily="2" charset="0"/>
                        </a:rPr>
                        <a:t>100</a:t>
                      </a:r>
                      <a:r>
                        <a:rPr lang="en-US" sz="1200" b="1" dirty="0">
                          <a:solidFill>
                            <a:schemeClr val="bg1"/>
                          </a:solidFill>
                          <a:latin typeface="Exo 2" pitchFamily="2" charset="0"/>
                          <a:ea typeface="Exo 2" pitchFamily="2" charset="0"/>
                        </a:rPr>
                        <a:t>%</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689053492"/>
                  </a:ext>
                </a:extLst>
              </a:tr>
            </a:tbl>
          </a:graphicData>
        </a:graphic>
      </p:graphicFrame>
    </p:spTree>
    <p:extLst>
      <p:ext uri="{BB962C8B-B14F-4D97-AF65-F5344CB8AC3E}">
        <p14:creationId xmlns:p14="http://schemas.microsoft.com/office/powerpoint/2010/main" val="3371672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9777732-0DF7-4262-9E99-9143E2F10350}"/>
              </a:ext>
            </a:extLst>
          </p:cNvPr>
          <p:cNvSpPr>
            <a:spLocks noGrp="1"/>
          </p:cNvSpPr>
          <p:nvPr>
            <p:ph idx="1"/>
          </p:nvPr>
        </p:nvSpPr>
        <p:spPr/>
        <p:txBody>
          <a:bodyPr/>
          <a:lstStyle/>
          <a:p>
            <a:endParaRPr lang="en-US"/>
          </a:p>
        </p:txBody>
      </p:sp>
      <p:sp>
        <p:nvSpPr>
          <p:cNvPr id="7" name="Title 6">
            <a:extLst>
              <a:ext uri="{FF2B5EF4-FFF2-40B4-BE49-F238E27FC236}">
                <a16:creationId xmlns:a16="http://schemas.microsoft.com/office/drawing/2014/main" id="{56869BF2-378B-4A4D-88AD-D6DDDE3CE30C}"/>
              </a:ext>
            </a:extLst>
          </p:cNvPr>
          <p:cNvSpPr>
            <a:spLocks noGrp="1"/>
          </p:cNvSpPr>
          <p:nvPr>
            <p:ph type="title"/>
          </p:nvPr>
        </p:nvSpPr>
        <p:spPr>
          <a:xfrm>
            <a:off x="918883" y="18255"/>
            <a:ext cx="10515600" cy="1325563"/>
          </a:xfrm>
        </p:spPr>
        <p:txBody>
          <a:bodyPr>
            <a:normAutofit/>
          </a:bodyPr>
          <a:lstStyle/>
          <a:p>
            <a:pPr algn="r"/>
            <a:r>
              <a:rPr lang="mn-MN" sz="3200" dirty="0">
                <a:solidFill>
                  <a:schemeClr val="bg1"/>
                </a:solidFill>
                <a:latin typeface="Exo 2" pitchFamily="2" charset="0"/>
                <a:ea typeface="Exo 2" pitchFamily="2" charset="0"/>
              </a:rPr>
              <a:t>Удирдлагын түвшин болон нийт ажилтны </a:t>
            </a:r>
            <a:br>
              <a:rPr lang="mn-MN" sz="3200" dirty="0">
                <a:solidFill>
                  <a:schemeClr val="bg1"/>
                </a:solidFill>
                <a:latin typeface="Exo 2" pitchFamily="2" charset="0"/>
                <a:ea typeface="Exo 2" pitchFamily="2" charset="0"/>
              </a:rPr>
            </a:br>
            <a:r>
              <a:rPr lang="mn-MN" sz="3200" dirty="0">
                <a:solidFill>
                  <a:schemeClr val="bg1"/>
                </a:solidFill>
                <a:latin typeface="Exo 2" pitchFamily="2" charset="0"/>
                <a:ea typeface="Exo 2" pitchFamily="2" charset="0"/>
              </a:rPr>
              <a:t>30-аас доош насныхны оролцоо </a:t>
            </a:r>
            <a:r>
              <a:rPr lang="en-US" sz="3200" dirty="0">
                <a:solidFill>
                  <a:schemeClr val="bg1"/>
                </a:solidFill>
                <a:latin typeface="Exo 2" pitchFamily="2" charset="0"/>
                <a:ea typeface="Exo 2" pitchFamily="2" charset="0"/>
              </a:rPr>
              <a:t>(%)</a:t>
            </a:r>
            <a:endParaRPr lang="en-US" sz="3200" dirty="0"/>
          </a:p>
        </p:txBody>
      </p:sp>
    </p:spTree>
    <p:extLst>
      <p:ext uri="{BB962C8B-B14F-4D97-AF65-F5344CB8AC3E}">
        <p14:creationId xmlns:p14="http://schemas.microsoft.com/office/powerpoint/2010/main" val="134948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DEC9-6BCB-452D-8DF5-23B01424105F}"/>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Залуучуудад чиглэсэн бодлого,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хөтөлбөр, уян хатан нөхцөл</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FC78FF51-B492-471C-A70C-01810242552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82745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374AA-5BB8-4517-BCE6-7AACE0165D7A}"/>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Залуучуудын оролцоо ба дотоод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манлайллын боломж</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0E977297-1275-40EB-97D0-6212E40DFB7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988459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EE578-36E9-433D-8A69-852802776371}"/>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Сүүлийн 1 жилд залуучуудын оролцоог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дэмжсэн бодит санаачилга ба үр дүн</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3D7DD8CB-8121-4E90-A060-7220959EAD3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32061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4DAF1-09DE-4163-B13B-BE92DE970B39}"/>
              </a:ext>
            </a:extLst>
          </p:cNvPr>
          <p:cNvSpPr>
            <a:spLocks noGrp="1"/>
          </p:cNvSpPr>
          <p:nvPr>
            <p:ph type="title"/>
          </p:nvPr>
        </p:nvSpPr>
        <p:spPr>
          <a:xfrm>
            <a:off x="838200" y="18255"/>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Ажилтнуудын </a:t>
            </a:r>
            <a:r>
              <a:rPr lang="en-US" sz="3200" b="0" i="0" u="none" strike="noStrike" kern="1200" dirty="0">
                <a:solidFill>
                  <a:schemeClr val="bg1"/>
                </a:solidFill>
                <a:effectLst/>
                <a:latin typeface="Exo 2" pitchFamily="2" charset="0"/>
                <a:ea typeface="Exo 2" pitchFamily="2" charset="0"/>
                <a:cs typeface="+mn-cs"/>
              </a:rPr>
              <a:t>perception: “</a:t>
            </a:r>
            <a:r>
              <a:rPr lang="mn-MN" sz="3200" b="0" i="0" u="none" strike="noStrike" kern="1200" dirty="0">
                <a:solidFill>
                  <a:schemeClr val="bg1"/>
                </a:solidFill>
                <a:effectLst/>
                <a:latin typeface="Exo 2" pitchFamily="2" charset="0"/>
                <a:ea typeface="Exo 2" pitchFamily="2" charset="0"/>
                <a:cs typeface="+mn-cs"/>
              </a:rPr>
              <a:t>манай байгууллага залуучуудыг дэмждэг” гэж үзэж буй хувь</a:t>
            </a:r>
            <a:endParaRPr lang="en-US" sz="3200" dirty="0"/>
          </a:p>
        </p:txBody>
      </p:sp>
      <p:sp>
        <p:nvSpPr>
          <p:cNvPr id="3" name="Content Placeholder 2">
            <a:extLst>
              <a:ext uri="{FF2B5EF4-FFF2-40B4-BE49-F238E27FC236}">
                <a16:creationId xmlns:a16="http://schemas.microsoft.com/office/drawing/2014/main" id="{CBFF42E7-50F9-4EEB-A975-645209769F6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460373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277</Words>
  <Application>Microsoft Office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Exo 2</vt:lpstr>
      <vt:lpstr>Office Theme</vt:lpstr>
      <vt:lpstr>ЗАЛУУЧУУДАД ЭЭЛТЭЙ ШИЛДЭГ АЖИЛ ОЛГОГЧ (BEST FOR YOUTH)</vt:lpstr>
      <vt:lpstr>ҮНЭЛГЭЭНИЙ ШАЛГУУР</vt:lpstr>
      <vt:lpstr>Удирдлагын түвшин болон нийт ажилтны  30-аас доош насныхны оролцоо (%)</vt:lpstr>
      <vt:lpstr>Залуучуудад чиглэсэн бодлого,  хөтөлбөр, уян хатан нөхцөл </vt:lpstr>
      <vt:lpstr>Залуучуудын оролцоо ба дотоод  манлайллын боломж </vt:lpstr>
      <vt:lpstr>Сүүлийн 1 жилд залуучуудын оролцоог  дэмжсэн бодит санаачилга ба үр дүн </vt:lpstr>
      <vt:lpstr>Ажилтнуудын perception: “манай байгууллага залуучуудыг дэмждэг” гэж үзэж буй хувь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41</cp:revision>
  <dcterms:created xsi:type="dcterms:W3CDTF">2025-11-03T09:38:32Z</dcterms:created>
  <dcterms:modified xsi:type="dcterms:W3CDTF">2025-11-06T08:42:27Z</dcterms:modified>
</cp:coreProperties>
</file>